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57" r:id="rId4"/>
    <p:sldId id="302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7" r:id="rId13"/>
    <p:sldId id="311" r:id="rId14"/>
    <p:sldId id="312" r:id="rId15"/>
    <p:sldId id="313" r:id="rId16"/>
    <p:sldId id="314" r:id="rId17"/>
    <p:sldId id="315" r:id="rId18"/>
    <p:sldId id="316" r:id="rId19"/>
    <p:sldId id="282" r:id="rId20"/>
    <p:sldId id="259" r:id="rId21"/>
    <p:sldId id="318" r:id="rId22"/>
    <p:sldId id="319" r:id="rId23"/>
    <p:sldId id="321" r:id="rId24"/>
    <p:sldId id="322" r:id="rId25"/>
    <p:sldId id="323" r:id="rId26"/>
    <p:sldId id="324" r:id="rId27"/>
    <p:sldId id="320" r:id="rId28"/>
    <p:sldId id="325" r:id="rId29"/>
    <p:sldId id="326" r:id="rId30"/>
    <p:sldId id="327" r:id="rId31"/>
    <p:sldId id="329" r:id="rId32"/>
    <p:sldId id="330" r:id="rId33"/>
    <p:sldId id="276" r:id="rId34"/>
    <p:sldId id="338" r:id="rId35"/>
    <p:sldId id="339" r:id="rId36"/>
    <p:sldId id="263" r:id="rId37"/>
    <p:sldId id="264" r:id="rId38"/>
    <p:sldId id="296" r:id="rId39"/>
    <p:sldId id="331" r:id="rId40"/>
    <p:sldId id="332" r:id="rId41"/>
    <p:sldId id="294" r:id="rId42"/>
    <p:sldId id="333" r:id="rId43"/>
    <p:sldId id="278" r:id="rId44"/>
    <p:sldId id="334" r:id="rId45"/>
    <p:sldId id="301" r:id="rId46"/>
    <p:sldId id="335" r:id="rId47"/>
    <p:sldId id="336" r:id="rId48"/>
    <p:sldId id="337" r:id="rId49"/>
    <p:sldId id="347" r:id="rId50"/>
    <p:sldId id="341" r:id="rId51"/>
    <p:sldId id="343" r:id="rId52"/>
    <p:sldId id="344" r:id="rId53"/>
    <p:sldId id="345" r:id="rId54"/>
    <p:sldId id="340" r:id="rId55"/>
    <p:sldId id="342" r:id="rId56"/>
    <p:sldId id="346" r:id="rId57"/>
    <p:sldId id="265" r:id="rId58"/>
    <p:sldId id="328" r:id="rId5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34" autoAdjust="0"/>
  </p:normalViewPr>
  <p:slideViewPr>
    <p:cSldViewPr>
      <p:cViewPr>
        <p:scale>
          <a:sx n="114" d="100"/>
          <a:sy n="114" d="100"/>
        </p:scale>
        <p:origin x="-145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22331-65EE-497C-9815-6DDE0C89FD4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644513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628B9-D18D-44AD-BE6A-FD8C4840AA3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2692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F05DF-ED93-4680-83EF-EBC2742049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8050009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D5FB8-E2FC-4AD8-96AB-C549BD6129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913954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BBE29-5957-480A-BBFD-BD3BD797BC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8809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D551F-F8C6-4501-96C6-8C6987B71F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554377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A8225-97AF-4C08-8301-44FD36655E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65573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EFBBE-F30E-422A-8618-3499094ABD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494246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5F43C-77D4-4569-947B-8860121034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806116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50CFA-9F9C-4A30-9A41-B5F6AD8779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13693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32756-A2B9-41FE-95AA-8C8FC51757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91152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7244943B-7BA2-41AF-A891-D370DC240A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48" r:id="rId4"/>
    <p:sldLayoutId id="2147483754" r:id="rId5"/>
    <p:sldLayoutId id="2147483749" r:id="rId6"/>
    <p:sldLayoutId id="2147483755" r:id="rId7"/>
    <p:sldLayoutId id="2147483756" r:id="rId8"/>
    <p:sldLayoutId id="2147483757" r:id="rId9"/>
    <p:sldLayoutId id="2147483750" r:id="rId10"/>
    <p:sldLayoutId id="2147483758" r:id="rId11"/>
  </p:sldLayoutIdLst>
  <p:transition spd="slow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jpeg"/><Relationship Id="rId5" Type="http://schemas.openxmlformats.org/officeDocument/2006/relationships/image" Target="../media/image79.emf"/><Relationship Id="rId4" Type="http://schemas.openxmlformats.org/officeDocument/2006/relationships/package" Target="../embeddings/Microsoft_Word_Document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331079"/>
            <a:ext cx="8208912" cy="166587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l-PL" sz="2800" dirty="0">
                <a:latin typeface="Baskerville Old Face" panose="02020602080505020303" pitchFamily="18" charset="0"/>
                <a:cs typeface="Arial" panose="020B0604020202020204" pitchFamily="34" charset="0"/>
              </a:rPr>
              <a:t>Praktyki zagraniczne</a:t>
            </a:r>
            <a:br>
              <a:rPr lang="pl-PL" sz="2800" dirty="0">
                <a:latin typeface="Baskerville Old Face" panose="02020602080505020303" pitchFamily="18" charset="0"/>
                <a:cs typeface="Arial" panose="020B0604020202020204" pitchFamily="34" charset="0"/>
              </a:rPr>
            </a:br>
            <a:r>
              <a:rPr lang="pl-PL" sz="2800" dirty="0" smtClean="0">
                <a:latin typeface="Baskerville Old Face" panose="02020602080505020303" pitchFamily="18" charset="0"/>
                <a:cs typeface="Arial" panose="020B0604020202020204" pitchFamily="34" charset="0"/>
              </a:rPr>
              <a:t>w ramach projektu </a:t>
            </a:r>
            <a:br>
              <a:rPr lang="pl-PL" sz="2800" dirty="0" smtClean="0">
                <a:latin typeface="Baskerville Old Face" panose="02020602080505020303" pitchFamily="18" charset="0"/>
                <a:cs typeface="Arial" panose="020B0604020202020204" pitchFamily="34" charset="0"/>
              </a:rPr>
            </a:br>
            <a:r>
              <a:rPr lang="pl-PL" sz="2800" dirty="0" smtClean="0">
                <a:latin typeface="Baskerville Old Face" panose="02020602080505020303" pitchFamily="18" charset="0"/>
                <a:cs typeface="Arial" panose="020B0604020202020204" pitchFamily="34" charset="0"/>
              </a:rPr>
              <a:t>Leonardo da vinci </a:t>
            </a:r>
            <a:endParaRPr lang="pl-PL" sz="2800" dirty="0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2138" y="4268788"/>
            <a:ext cx="2447925" cy="8985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b="1" dirty="0" smtClean="0">
                <a:latin typeface="Goudy Stout" pitchFamily="18" charset="0"/>
              </a:rPr>
              <a:t>2012/2013</a:t>
            </a:r>
            <a:endParaRPr lang="pl-PL" b="1" dirty="0">
              <a:latin typeface="Goudy Stout" pitchFamily="18" charset="0"/>
            </a:endParaRPr>
          </a:p>
        </p:txBody>
      </p:sp>
      <p:sp>
        <p:nvSpPr>
          <p:cNvPr id="10244" name="pole tekstowe 8"/>
          <p:cNvSpPr txBox="1">
            <a:spLocks noChangeArrowheads="1"/>
          </p:cNvSpPr>
          <p:nvPr/>
        </p:nvSpPr>
        <p:spPr bwMode="auto">
          <a:xfrm>
            <a:off x="179388" y="3429000"/>
            <a:ext cx="878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2400" b="1">
                <a:solidFill>
                  <a:srgbClr val="443329"/>
                </a:solidFill>
                <a:latin typeface="Goudy Stout" pitchFamily="18" charset="0"/>
              </a:rPr>
              <a:t>„sztuka kulinarna </a:t>
            </a:r>
            <a:br>
              <a:rPr lang="pl-PL" altLang="pl-PL" sz="2400" b="1">
                <a:solidFill>
                  <a:srgbClr val="443329"/>
                </a:solidFill>
                <a:latin typeface="Goudy Stout" pitchFamily="18" charset="0"/>
              </a:rPr>
            </a:br>
            <a:r>
              <a:rPr lang="pl-PL" altLang="pl-PL" sz="2400" b="1">
                <a:solidFill>
                  <a:srgbClr val="443329"/>
                </a:solidFill>
                <a:latin typeface="Goudy Stout" pitchFamily="18" charset="0"/>
              </a:rPr>
              <a:t>na poziomie europejskim”</a:t>
            </a:r>
          </a:p>
        </p:txBody>
      </p:sp>
      <p:pic>
        <p:nvPicPr>
          <p:cNvPr id="10245" name="Picture 2" descr="http://www.leonardo.org.pl/sites/leonardo.org.pl/themes/leonardo/img/logo_ll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516563"/>
            <a:ext cx="30067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http://www.leonardo.org.pl/sites/www.leonardo.org.pl/themes/leonardo/img/frse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516563"/>
            <a:ext cx="22320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852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19459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989138"/>
            <a:ext cx="4191000" cy="4132262"/>
          </a:xfrm>
        </p:spPr>
      </p:pic>
      <p:pic>
        <p:nvPicPr>
          <p:cNvPr id="19460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05038"/>
            <a:ext cx="4343400" cy="3527425"/>
          </a:xfrm>
        </p:spPr>
      </p:pic>
    </p:spTree>
  </p:cSld>
  <p:clrMapOvr>
    <a:masterClrMapping/>
  </p:clrMapOvr>
  <p:transition spd="slow" advTm="279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0483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8413" y="1554163"/>
            <a:ext cx="6759575" cy="4525962"/>
          </a:xfrm>
        </p:spPr>
      </p:pic>
    </p:spTree>
  </p:cSld>
  <p:clrMapOvr>
    <a:masterClrMapping/>
  </p:clrMapOvr>
  <p:transition spd="slow" advTm="1563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Spotkaliśmy się Z Panem Mullerem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21507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21508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ransition spd="slow" advTm="357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err="1" smtClean="0">
                <a:latin typeface="Monotype Corsiva" panose="03010101010201010101" pitchFamily="66" charset="0"/>
              </a:rPr>
              <a:t>Wzieliśmy</a:t>
            </a:r>
            <a:r>
              <a:rPr lang="pl-PL" b="1" dirty="0" smtClean="0">
                <a:latin typeface="Monotype Corsiva" panose="03010101010201010101" pitchFamily="66" charset="0"/>
              </a:rPr>
              <a:t> udział w </a:t>
            </a:r>
            <a:r>
              <a:rPr lang="pl-PL" b="1" dirty="0" err="1" smtClean="0">
                <a:latin typeface="Monotype Corsiva" panose="03010101010201010101" pitchFamily="66" charset="0"/>
              </a:rPr>
              <a:t>WYCIECZkach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22531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554163"/>
            <a:ext cx="7345363" cy="4827587"/>
          </a:xfrm>
        </p:spPr>
      </p:pic>
    </p:spTree>
  </p:cSld>
  <p:clrMapOvr>
    <a:masterClrMapping/>
  </p:clrMapOvr>
  <p:transition spd="slow" advTm="4256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355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00213"/>
            <a:ext cx="4343400" cy="3833812"/>
          </a:xfrm>
        </p:spPr>
      </p:pic>
      <p:pic>
        <p:nvPicPr>
          <p:cNvPr id="2355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2997200"/>
            <a:ext cx="4130675" cy="3544888"/>
          </a:xfrm>
        </p:spPr>
      </p:pic>
    </p:spTree>
  </p:cSld>
  <p:clrMapOvr>
    <a:masterClrMapping/>
  </p:clrMapOvr>
  <p:transition spd="slow" advTm="2671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4579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060575"/>
            <a:ext cx="4191000" cy="3473450"/>
          </a:xfrm>
        </p:spPr>
      </p:pic>
      <p:pic>
        <p:nvPicPr>
          <p:cNvPr id="24580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60575"/>
            <a:ext cx="4343400" cy="3530600"/>
          </a:xfrm>
        </p:spPr>
      </p:pic>
    </p:spTree>
  </p:cSld>
  <p:clrMapOvr>
    <a:masterClrMapping/>
  </p:clrMapOvr>
  <p:transition spd="slow" advTm="3086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Otrzymaliśmy KIESZONKOWE…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25603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95400"/>
            <a:ext cx="7993063" cy="5086350"/>
          </a:xfrm>
        </p:spPr>
      </p:pic>
    </p:spTree>
  </p:cSld>
  <p:clrMapOvr>
    <a:masterClrMapping/>
  </p:clrMapOvr>
  <p:transition spd="slow" advTm="2902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I NARESZCIE W DROGĘ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2662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363" y="1554163"/>
            <a:ext cx="6035675" cy="4525962"/>
          </a:xfrm>
        </p:spPr>
      </p:pic>
    </p:spTree>
  </p:cSld>
  <p:clrMapOvr>
    <a:masterClrMapping/>
  </p:clrMapOvr>
  <p:transition spd="slow" advTm="2773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7651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4163"/>
            <a:ext cx="7200900" cy="4683125"/>
          </a:xfrm>
        </p:spPr>
      </p:pic>
    </p:spTree>
  </p:cSld>
  <p:clrMapOvr>
    <a:masterClrMapping/>
  </p:clrMapOvr>
  <p:transition spd="slow" advTm="3452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pl-PL" sz="3500" b="1" dirty="0" smtClean="0">
                <a:latin typeface="Monotype Corsiva" panose="03010101010201010101" pitchFamily="66" charset="0"/>
              </a:rPr>
              <a:t>Cel Naszej podróży…</a:t>
            </a:r>
            <a:endParaRPr lang="pl-PL" sz="3500" b="1" dirty="0">
              <a:latin typeface="Monotype Corsiva" panose="03010101010201010101" pitchFamily="66" charset="0"/>
            </a:endParaRPr>
          </a:p>
        </p:txBody>
      </p:sp>
      <p:pic>
        <p:nvPicPr>
          <p:cNvPr id="28679" name="Picture 7" descr="Zdjęcie005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9552" t="15235" r="14421" b="18650"/>
          <a:stretch>
            <a:fillRect/>
          </a:stretch>
        </p:blipFill>
        <p:spPr>
          <a:xfrm rot="16754418">
            <a:off x="6354643" y="1166897"/>
            <a:ext cx="1777614" cy="2373617"/>
          </a:xfrm>
          <a:effectLst>
            <a:softEdge rad="112500"/>
          </a:effectLst>
        </p:spPr>
      </p:pic>
      <p:pic>
        <p:nvPicPr>
          <p:cNvPr id="28677" name="Picture 5" descr="CIMG4163"/>
          <p:cNvPicPr>
            <a:picLocks noChangeAspect="1" noChangeArrowheads="1"/>
          </p:cNvPicPr>
          <p:nvPr/>
        </p:nvPicPr>
        <p:blipFill>
          <a:blip r:embed="rId3" cstate="print"/>
          <a:srcRect l="12574" t="7450" r="7792" b="6870"/>
          <a:stretch>
            <a:fillRect/>
          </a:stretch>
        </p:blipFill>
        <p:spPr bwMode="auto">
          <a:xfrm>
            <a:off x="214282" y="1428736"/>
            <a:ext cx="4957176" cy="4000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8678" name="Picture 6" descr="P100034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29141" t="21005" r="43674" b="38713"/>
          <a:stretch>
            <a:fillRect/>
          </a:stretch>
        </p:blipFill>
        <p:spPr bwMode="auto">
          <a:xfrm rot="21078684">
            <a:off x="5467855" y="3518078"/>
            <a:ext cx="2321054" cy="257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trzałka w prawo 7"/>
          <p:cNvSpPr/>
          <p:nvPr/>
        </p:nvSpPr>
        <p:spPr>
          <a:xfrm rot="20235736">
            <a:off x="3005138" y="2725738"/>
            <a:ext cx="3071812" cy="2730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9" name="Strzałka w prawo 8"/>
          <p:cNvSpPr/>
          <p:nvPr/>
        </p:nvSpPr>
        <p:spPr>
          <a:xfrm rot="661759">
            <a:off x="2713038" y="4078288"/>
            <a:ext cx="3071812" cy="2714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 spd="slow" advTm="4476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2" descr="http://www.loreley-info.com/images/karten/bundeslaender-deutschla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71500"/>
            <a:ext cx="3786188" cy="511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trzałka w lewo 9"/>
          <p:cNvSpPr/>
          <p:nvPr/>
        </p:nvSpPr>
        <p:spPr>
          <a:xfrm rot="21283297">
            <a:off x="2794000" y="3090863"/>
            <a:ext cx="2127250" cy="307975"/>
          </a:xfrm>
          <a:prstGeom prst="lef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071938" y="1571625"/>
            <a:ext cx="4857750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Turyngia, </a:t>
            </a:r>
            <a:r>
              <a:rPr lang="pl-PL" sz="3200" dirty="0" err="1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Thüringen</a:t>
            </a: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, kraj związkowy </a:t>
            </a: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</a:b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i </a:t>
            </a: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kraina historyczna </a:t>
            </a: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</a:b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w </a:t>
            </a: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środkowej części Niemiec. </a:t>
            </a:r>
          </a:p>
          <a:p>
            <a:pPr algn="ctr">
              <a:defRPr/>
            </a:pPr>
            <a:endParaRPr lang="pl-PL" sz="3200" dirty="0">
              <a:solidFill>
                <a:schemeClr val="tx2"/>
              </a:solidFill>
              <a:latin typeface="Monotype Corsiva" panose="03010101010201010101" pitchFamily="66" charset="0"/>
              <a:cs typeface="+mn-cs"/>
            </a:endParaRPr>
          </a:p>
          <a:p>
            <a:pPr algn="ctr">
              <a:defRPr/>
            </a:pPr>
            <a:r>
              <a:rPr lang="pl-PL" sz="3200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Flaga Turyngii jest biało-czerwona, tak jak flaga Polski.</a:t>
            </a:r>
          </a:p>
          <a:p>
            <a:pPr algn="ctr">
              <a:defRPr/>
            </a:pPr>
            <a:endParaRPr lang="pl-PL" sz="32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6703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428604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500" b="1" dirty="0" smtClean="0">
                <a:latin typeface="Monotype Corsiva" panose="03010101010201010101" pitchFamily="66" charset="0"/>
              </a:rPr>
              <a:t>Zakwaterowanie</a:t>
            </a:r>
            <a:endParaRPr lang="pl-PL" sz="3500" b="1" dirty="0">
              <a:latin typeface="Monotype Corsiva" panose="03010101010201010101" pitchFamily="66" charset="0"/>
            </a:endParaRPr>
          </a:p>
        </p:txBody>
      </p:sp>
      <p:pic>
        <p:nvPicPr>
          <p:cNvPr id="6" name="Picture 8" descr="IMG_15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920440">
            <a:off x="4740255" y="2176488"/>
            <a:ext cx="4655308" cy="34900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>
          <a:xfrm>
            <a:off x="0" y="2643188"/>
            <a:ext cx="5819775" cy="194151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pl-PL" altLang="pl-PL" smtClean="0">
                <a:latin typeface="Monotype Corsiva" pitchFamily="66" charset="0"/>
              </a:rPr>
              <a:t>Zamieszkaliśmy w wysokiej klasy hotelach i pensjonatach </a:t>
            </a:r>
            <a:br>
              <a:rPr lang="pl-PL" altLang="pl-PL" smtClean="0">
                <a:latin typeface="Monotype Corsiva" pitchFamily="66" charset="0"/>
              </a:rPr>
            </a:br>
            <a:r>
              <a:rPr lang="pl-PL" altLang="pl-PL" smtClean="0">
                <a:latin typeface="Monotype Corsiva" pitchFamily="66" charset="0"/>
              </a:rPr>
              <a:t>w miejscach odbywania praktyk.</a:t>
            </a:r>
          </a:p>
        </p:txBody>
      </p:sp>
    </p:spTree>
  </p:cSld>
  <p:clrMapOvr>
    <a:masterClrMapping/>
  </p:clrMapOvr>
  <p:transition spd="slow" advTm="513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err="1">
                <a:latin typeface="Monotype Corsiva" panose="03010101010201010101" pitchFamily="66" charset="0"/>
              </a:rPr>
              <a:t>Praktikum</a:t>
            </a:r>
            <a:r>
              <a:rPr lang="pl-PL" b="1" dirty="0">
                <a:latin typeface="Monotype Corsiva" panose="03010101010201010101" pitchFamily="66" charset="0"/>
              </a:rPr>
              <a:t> in </a:t>
            </a:r>
            <a:r>
              <a:rPr lang="pl-PL" b="1" dirty="0" err="1">
                <a:latin typeface="Monotype Corsiva" panose="03010101010201010101" pitchFamily="66" charset="0"/>
              </a:rPr>
              <a:t>Thüringen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sp>
        <p:nvSpPr>
          <p:cNvPr id="3072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3072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54163"/>
            <a:ext cx="56515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3135313"/>
            <a:ext cx="38163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73425"/>
            <a:ext cx="3024188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13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1747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557338"/>
            <a:ext cx="7920037" cy="4824412"/>
          </a:xfrm>
        </p:spPr>
      </p:pic>
    </p:spTree>
  </p:cSld>
  <p:clrMapOvr>
    <a:masterClrMapping/>
  </p:clrMapOvr>
  <p:transition spd="slow" advTm="3091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2771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1320800"/>
            <a:ext cx="8093075" cy="4772025"/>
          </a:xfrm>
        </p:spPr>
      </p:pic>
    </p:spTree>
  </p:cSld>
  <p:clrMapOvr>
    <a:masterClrMapping/>
  </p:clrMapOvr>
  <p:transition spd="slow" advTm="4121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379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295400"/>
            <a:ext cx="7777162" cy="4654550"/>
          </a:xfrm>
        </p:spPr>
      </p:pic>
    </p:spTree>
  </p:cSld>
  <p:clrMapOvr>
    <a:masterClrMapping/>
  </p:clrMapOvr>
  <p:transition spd="slow" advTm="482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481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95400"/>
            <a:ext cx="7632700" cy="4654550"/>
          </a:xfrm>
        </p:spPr>
      </p:pic>
    </p:spTree>
  </p:cSld>
  <p:clrMapOvr>
    <a:masterClrMapping/>
  </p:clrMapOvr>
  <p:transition spd="slow" advTm="4224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5843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412875"/>
            <a:ext cx="7559675" cy="4119563"/>
          </a:xfrm>
        </p:spPr>
      </p:pic>
    </p:spTree>
  </p:cSld>
  <p:clrMapOvr>
    <a:masterClrMapping/>
  </p:clrMapOvr>
  <p:transition spd="slow" advTm="3689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6867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295400"/>
            <a:ext cx="8208962" cy="4870450"/>
          </a:xfrm>
        </p:spPr>
      </p:pic>
    </p:spTree>
  </p:cSld>
  <p:clrMapOvr>
    <a:masterClrMapping/>
  </p:clrMapOvr>
  <p:transition spd="slow" advTm="4185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7891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412875"/>
            <a:ext cx="7775575" cy="4679950"/>
          </a:xfrm>
        </p:spPr>
      </p:pic>
    </p:spTree>
  </p:cSld>
  <p:clrMapOvr>
    <a:masterClrMapping/>
  </p:clrMapOvr>
  <p:transition spd="slow" advTm="4316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891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295400"/>
            <a:ext cx="7559675" cy="4654550"/>
          </a:xfrm>
        </p:spPr>
      </p:pic>
    </p:spTree>
  </p:cSld>
  <p:clrMapOvr>
    <a:masterClrMapping/>
  </p:clrMapOvr>
  <p:transition spd="slow" advTm="4721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ANd9GcSKtDt0HXyCdiI-viHrcT_QXwA6VLHQi3NiOrKGLBXOmOqe7dDgdxaFp0uM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88719">
            <a:off x="130241" y="4467422"/>
            <a:ext cx="1688371" cy="1958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500" b="1" dirty="0">
                <a:latin typeface="Monotype Corsiva" panose="03010101010201010101" pitchFamily="66" charset="0"/>
              </a:rPr>
              <a:t>PRAKTYKI W RAMACH PROJEKTU UNIJNEGO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2000251"/>
            <a:ext cx="8865046" cy="4535570"/>
          </a:xfrm>
          <a:ln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0" indent="36036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dirty="0">
                <a:solidFill>
                  <a:schemeClr val="tx1"/>
                </a:solidFill>
                <a:latin typeface="Monotype Corsiva" panose="03010101010201010101" pitchFamily="66" charset="0"/>
              </a:rPr>
              <a:t>W </a:t>
            </a:r>
            <a:r>
              <a:rPr lang="pl-PL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czerwcu 2013 roku odbyliśmy miesięczny staż  </a:t>
            </a:r>
            <a:br>
              <a:rPr lang="pl-PL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w Turyngii </a:t>
            </a:r>
            <a:r>
              <a:rPr lang="pl-PL" sz="2800" dirty="0">
                <a:solidFill>
                  <a:schemeClr val="tx1"/>
                </a:solidFill>
                <a:latin typeface="Monotype Corsiva" panose="03010101010201010101" pitchFamily="66" charset="0"/>
              </a:rPr>
              <a:t>w ramach projektu </a:t>
            </a:r>
            <a:r>
              <a:rPr lang="pl-PL" sz="2800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LdV</a:t>
            </a:r>
            <a:r>
              <a:rPr lang="pl-PL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, którego celem </a:t>
            </a:r>
            <a:r>
              <a:rPr lang="pl-PL" sz="2800" dirty="0">
                <a:solidFill>
                  <a:schemeClr val="tx1"/>
                </a:solidFill>
                <a:latin typeface="Monotype Corsiva" panose="03010101010201010101" pitchFamily="66" charset="0"/>
              </a:rPr>
              <a:t>było</a:t>
            </a:r>
            <a:r>
              <a:rPr lang="pl-PL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: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l-PL" sz="19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- </a:t>
            </a:r>
          </a:p>
          <a:p>
            <a:pPr marL="2189988" lvl="8" indent="-342900">
              <a:buFontTx/>
              <a:buChar char="-"/>
              <a:defRPr/>
            </a:pP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Udoskonalenie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umiejętności </a:t>
            </a: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zawodowych</a:t>
            </a:r>
          </a:p>
          <a:p>
            <a:pPr marL="2189988" lvl="8" indent="-342900">
              <a:buFontTx/>
              <a:buChar char="-"/>
              <a:defRPr/>
            </a:pPr>
            <a:endParaRPr lang="pl-PL" sz="28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2189988" lvl="8" indent="-342900">
              <a:buFontTx/>
              <a:buChar char="-"/>
              <a:defRPr/>
            </a:pP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Opanowanie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języka niemieckiego – języka </a:t>
            </a: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potocznego</a:t>
            </a:r>
            <a:b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i słownictwa fachowego </a:t>
            </a:r>
            <a:endParaRPr lang="pl-PL" sz="28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2189988" lvl="8" indent="-342900">
              <a:buFontTx/>
              <a:buChar char="-"/>
              <a:defRPr/>
            </a:pPr>
            <a:endParaRPr lang="pl-PL" sz="28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2189988" lvl="8" indent="-342900">
              <a:buFontTx/>
              <a:buChar char="-"/>
              <a:defRPr/>
            </a:pP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Otwarcie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się na nowe </a:t>
            </a: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możliwości,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na nowe środowisko, </a:t>
            </a: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na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nowy </a:t>
            </a: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styl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życia </a:t>
            </a:r>
            <a:endParaRPr lang="pl-PL" sz="28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2189988" lvl="8" indent="-342900">
              <a:buFontTx/>
              <a:buChar char="-"/>
              <a:defRPr/>
            </a:pPr>
            <a:endParaRPr lang="pl-PL" sz="28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2189988" lvl="8" indent="-342900">
              <a:buFontTx/>
              <a:buChar char="-"/>
              <a:defRPr/>
            </a:pPr>
            <a:r>
              <a:rPr lang="pl-P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Stanie </a:t>
            </a:r>
            <a:r>
              <a:rPr lang="pl-P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się bardziej mobilnym i elastycznym zawodowo </a:t>
            </a:r>
            <a:endParaRPr lang="pl-PL" sz="28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2189988" lvl="8" indent="-342900">
              <a:buFontTx/>
              <a:buChar char="-"/>
              <a:defRPr/>
            </a:pPr>
            <a:endParaRPr lang="pl-PL" sz="1900" dirty="0">
              <a:latin typeface="+mj-lt"/>
            </a:endParaRPr>
          </a:p>
          <a:p>
            <a:pPr marL="0" indent="360363" algn="ctr" eaLnBrk="1" fontAlgn="auto" hangingPunct="1">
              <a:spcAft>
                <a:spcPts val="0"/>
              </a:spcAft>
              <a:buFontTx/>
              <a:buNone/>
              <a:defRPr/>
            </a:pPr>
            <a:endParaRPr lang="pl-PL" dirty="0" smtClean="0"/>
          </a:p>
          <a:p>
            <a:pPr marL="0" indent="360363" algn="ctr" eaLnBrk="1" fontAlgn="auto" hangingPunct="1">
              <a:spcAft>
                <a:spcPts val="0"/>
              </a:spcAft>
              <a:buFontTx/>
              <a:buNone/>
              <a:defRPr/>
            </a:pPr>
            <a:endParaRPr lang="pl-PL" b="1" dirty="0"/>
          </a:p>
        </p:txBody>
      </p:sp>
    </p:spTree>
  </p:cSld>
  <p:clrMapOvr>
    <a:masterClrMapping/>
  </p:clrMapOvr>
  <p:transition spd="slow" advTm="14138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993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295400"/>
            <a:ext cx="7775575" cy="4797425"/>
          </a:xfrm>
        </p:spPr>
      </p:pic>
    </p:spTree>
  </p:cSld>
  <p:clrMapOvr>
    <a:masterClrMapping/>
  </p:clrMapOvr>
  <p:transition spd="slow" advTm="5279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40963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484313"/>
            <a:ext cx="4191000" cy="3873500"/>
          </a:xfrm>
        </p:spPr>
      </p:pic>
      <p:pic>
        <p:nvPicPr>
          <p:cNvPr id="40964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3141663"/>
            <a:ext cx="4343400" cy="3243262"/>
          </a:xfrm>
        </p:spPr>
      </p:pic>
    </p:spTree>
  </p:cSld>
  <p:clrMapOvr>
    <a:masterClrMapping/>
  </p:clrMapOvr>
  <p:transition spd="slow" advTm="3306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41987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600200"/>
            <a:ext cx="3413125" cy="4724400"/>
          </a:xfrm>
        </p:spPr>
      </p:pic>
      <p:pic>
        <p:nvPicPr>
          <p:cNvPr id="41988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9313" y="2087563"/>
            <a:ext cx="4321175" cy="3749675"/>
          </a:xfrm>
        </p:spPr>
      </p:pic>
    </p:spTree>
  </p:cSld>
  <p:clrMapOvr>
    <a:masterClrMapping/>
  </p:clrMapOvr>
  <p:transition spd="slow" advTm="4042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IMG446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436096" y="3799547"/>
            <a:ext cx="3521887" cy="26422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771" name="Picture 5" descr="CIMG4634"/>
          <p:cNvPicPr>
            <a:picLocks noChangeAspect="1" noChangeArrowheads="1"/>
          </p:cNvPicPr>
          <p:nvPr/>
        </p:nvPicPr>
        <p:blipFill>
          <a:blip r:embed="rId3"/>
          <a:srcRect l="14898" r="10016"/>
          <a:stretch>
            <a:fillRect/>
          </a:stretch>
        </p:blipFill>
        <p:spPr bwMode="auto">
          <a:xfrm>
            <a:off x="539552" y="3710231"/>
            <a:ext cx="3275051" cy="2731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3200">
                <a:solidFill>
                  <a:schemeClr val="tx2"/>
                </a:solidFill>
                <a:latin typeface="Monotype Corsiva" pitchFamily="66" charset="0"/>
              </a:rPr>
              <a:t>Nasza inwencja twórcza nie zna granic…</a:t>
            </a:r>
            <a:br>
              <a:rPr lang="pl-PL" altLang="pl-PL" sz="320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pl-PL" altLang="pl-PL" sz="3200">
                <a:solidFill>
                  <a:schemeClr val="tx2"/>
                </a:solidFill>
                <a:latin typeface="Monotype Corsiva" pitchFamily="66" charset="0"/>
              </a:rPr>
              <a:t>czyli ze wszystkiego można zrobić coś smacznego </a:t>
            </a:r>
            <a:r>
              <a:rPr lang="pl-PL" altLang="pl-PL" sz="3200">
                <a:solidFill>
                  <a:schemeClr val="tx2"/>
                </a:solidFill>
                <a:latin typeface="Franklin Gothic Book" pitchFamily="34" charset="0"/>
                <a:sym typeface="Wingdings" pitchFamily="2" charset="2"/>
              </a:rPr>
              <a:t></a:t>
            </a:r>
            <a:endParaRPr lang="pl-PL" altLang="pl-PL" sz="3200">
              <a:solidFill>
                <a:schemeClr val="tx2"/>
              </a:solidFill>
              <a:latin typeface="Franklin Gothic Book" pitchFamily="34" charset="0"/>
            </a:endParaRPr>
          </a:p>
        </p:txBody>
      </p:sp>
      <p:pic>
        <p:nvPicPr>
          <p:cNvPr id="22530" name="Picture 2" descr="CIMG45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7069" y="1109477"/>
            <a:ext cx="3466963" cy="2600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5148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rezultaty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4403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r="21423"/>
          <a:stretch>
            <a:fillRect/>
          </a:stretch>
        </p:blipFill>
        <p:spPr>
          <a:xfrm>
            <a:off x="1981200" y="1773238"/>
            <a:ext cx="5334000" cy="3946525"/>
          </a:xfrm>
        </p:spPr>
      </p:pic>
    </p:spTree>
  </p:cSld>
  <p:clrMapOvr>
    <a:masterClrMapping/>
  </p:clrMapOvr>
  <p:transition spd="slow" advTm="3661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4505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 r="11877" b="6073"/>
          <a:stretch>
            <a:fillRect/>
          </a:stretch>
        </p:blipFill>
        <p:spPr>
          <a:xfrm>
            <a:off x="1547813" y="2060575"/>
            <a:ext cx="5981700" cy="3744913"/>
          </a:xfrm>
        </p:spPr>
      </p:pic>
    </p:spTree>
  </p:cSld>
  <p:clrMapOvr>
    <a:masterClrMapping/>
  </p:clrMapOvr>
  <p:transition spd="slow" advTm="209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5" descr="ANd9GcSvpfLzfvlSidOwt3R-5l9TBTa-F30eAXfnbo3oY1NWGVGjQv33WWIfjGdQ-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888" y="100631"/>
            <a:ext cx="1381126" cy="1020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latin typeface="Monotype Corsiva" panose="03010101010201010101" pitchFamily="66" charset="0"/>
              </a:rPr>
              <a:t>CZAS WOLNY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357313"/>
            <a:ext cx="8686800" cy="3803650"/>
          </a:xfrm>
        </p:spPr>
        <p:txBody>
          <a:bodyPr/>
          <a:lstStyle/>
          <a:p>
            <a:pPr marL="0" indent="360363"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pl-PL" altLang="pl-PL" sz="2400" smtClean="0">
                <a:latin typeface="Monotype Corsiva" pitchFamily="66" charset="0"/>
              </a:rPr>
              <a:t>Przedstawiciel strony niemieckiej zapewnił nam czas wolny, który mogliśmy zagospodarować, korzystając z atrakcji regionu. Do najczęstszych rozrywek należały: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smtClean="0">
                <a:latin typeface="Monotype Corsiva" pitchFamily="66" charset="0"/>
              </a:rPr>
              <a:t>kręgle,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smtClean="0">
                <a:latin typeface="Monotype Corsiva" pitchFamily="66" charset="0"/>
              </a:rPr>
              <a:t>basen,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smtClean="0">
                <a:latin typeface="Monotype Corsiva" pitchFamily="66" charset="0"/>
              </a:rPr>
              <a:t>wycieczki po okolicy,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smtClean="0">
                <a:latin typeface="Monotype Corsiva" pitchFamily="66" charset="0"/>
              </a:rPr>
              <a:t>zamek miniatur,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smtClean="0">
                <a:latin typeface="Monotype Corsiva" pitchFamily="66" charset="0"/>
              </a:rPr>
              <a:t>siłownia,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smtClean="0">
                <a:latin typeface="Monotype Corsiva" pitchFamily="66" charset="0"/>
              </a:rPr>
              <a:t>narty,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smtClean="0">
                <a:latin typeface="Monotype Corsiva" pitchFamily="66" charset="0"/>
              </a:rPr>
              <a:t>lokalne imprezy,</a:t>
            </a:r>
          </a:p>
          <a:p>
            <a:pPr marL="0" indent="360363" eaLnBrk="1" hangingPunct="1">
              <a:lnSpc>
                <a:spcPct val="70000"/>
              </a:lnSpc>
            </a:pPr>
            <a:r>
              <a:rPr lang="pl-PL" altLang="pl-PL" sz="2400" b="1" smtClean="0">
                <a:latin typeface="Monotype Corsiva" pitchFamily="66" charset="0"/>
              </a:rPr>
              <a:t>i nie tylko!</a:t>
            </a:r>
            <a:r>
              <a:rPr lang="pl-PL" altLang="pl-PL" sz="2400" smtClean="0">
                <a:latin typeface="Monotype Corsiva" pitchFamily="66" charset="0"/>
              </a:rPr>
              <a:t>.</a:t>
            </a:r>
          </a:p>
        </p:txBody>
      </p:sp>
      <p:pic>
        <p:nvPicPr>
          <p:cNvPr id="46085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36838"/>
            <a:ext cx="4679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537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0" y="357188"/>
            <a:ext cx="9144000" cy="9112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altLang="pl-PL" b="1" smtClean="0">
                <a:latin typeface="Monotype Corsiva" pitchFamily="66" charset="0"/>
              </a:rPr>
              <a:t>… okazją do korzystania z wielu rozrywek</a:t>
            </a:r>
          </a:p>
        </p:txBody>
      </p:sp>
      <p:pic>
        <p:nvPicPr>
          <p:cNvPr id="36866" name="Picture 15" descr="SDC102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43101">
            <a:off x="468313" y="1700213"/>
            <a:ext cx="4625975" cy="347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SL2736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0666">
            <a:off x="4353293" y="2329965"/>
            <a:ext cx="4633126" cy="3475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6868" name="Picture 9" descr="zabawy-dla-dzieci-ma%C5%82y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5" y="4941888"/>
            <a:ext cx="1970096" cy="1668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89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3348038" y="549275"/>
            <a:ext cx="5472112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pl-PL" altLang="pl-PL" sz="3200" b="1">
                <a:solidFill>
                  <a:schemeClr val="tx2"/>
                </a:solidFill>
                <a:latin typeface="Monotype Corsiva" pitchFamily="66" charset="0"/>
              </a:rPr>
              <a:t>Mieliśmy okazję poznać nowe zawody …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286250" y="6072188"/>
            <a:ext cx="4857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pl-PL" altLang="pl-PL" sz="3200">
                <a:solidFill>
                  <a:schemeClr val="tx2"/>
                </a:solidFill>
                <a:latin typeface="Monotype Corsiva" pitchFamily="66" charset="0"/>
              </a:rPr>
              <a:t>… i wrócić do dzieciństwa</a:t>
            </a:r>
          </a:p>
        </p:txBody>
      </p:sp>
      <p:pic>
        <p:nvPicPr>
          <p:cNvPr id="4813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646238"/>
            <a:ext cx="32543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402907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75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4915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1600200"/>
            <a:ext cx="3378200" cy="4724400"/>
          </a:xfrm>
        </p:spPr>
      </p:pic>
      <p:pic>
        <p:nvPicPr>
          <p:cNvPr id="4915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0663" y="1600200"/>
            <a:ext cx="3038475" cy="4724400"/>
          </a:xfrm>
        </p:spPr>
      </p:pic>
    </p:spTree>
  </p:cSld>
  <p:clrMapOvr>
    <a:masterClrMapping/>
  </p:clrMapOvr>
  <p:transition spd="slow" advTm="2776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-364099"/>
            <a:ext cx="8686800" cy="1719194"/>
          </a:xfrm>
        </p:spPr>
        <p:txBody>
          <a:bodyPr/>
          <a:lstStyle/>
          <a:p>
            <a:pPr algn="ctr">
              <a:defRPr/>
            </a:pPr>
            <a:r>
              <a:rPr lang="pl-PL" sz="3200" b="1" dirty="0" smtClean="0">
                <a:latin typeface="Monotype Corsiva" panose="03010101010201010101" pitchFamily="66" charset="0"/>
              </a:rPr>
              <a:t>Przygotowując się do wyjazdu wzięliśmy udział w kursach</a:t>
            </a:r>
            <a:endParaRPr lang="pl-PL" sz="3200" b="1" dirty="0">
              <a:latin typeface="Monotype Corsiva" panose="03010101010201010101" pitchFamily="66" charset="0"/>
            </a:endParaRP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pl-PL" altLang="pl-PL" b="1" smtClean="0">
                <a:latin typeface="Monotype Corsiva" pitchFamily="66" charset="0"/>
              </a:rPr>
              <a:t>Języka niemieckiego</a:t>
            </a:r>
          </a:p>
        </p:txBody>
      </p:sp>
      <p:pic>
        <p:nvPicPr>
          <p:cNvPr id="1331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37449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816350"/>
            <a:ext cx="33845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97425"/>
            <a:ext cx="3059112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670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5017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554163"/>
            <a:ext cx="5581650" cy="4525962"/>
          </a:xfrm>
        </p:spPr>
      </p:pic>
    </p:spTree>
  </p:cSld>
  <p:clrMapOvr>
    <a:masterClrMapping/>
  </p:clrMapOvr>
  <p:transition spd="slow" advTm="1496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85750" y="214313"/>
            <a:ext cx="8686800" cy="170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sz="3200" b="1" cap="none" smtClean="0">
                <a:effectLst/>
                <a:latin typeface="Monotype Corsiva" pitchFamily="66" charset="0"/>
              </a:rPr>
              <a:t>Ulubionym zajęciem każdej kobiety w czasie wolnym były zakupy.</a:t>
            </a:r>
          </a:p>
        </p:txBody>
      </p:sp>
      <p:pic>
        <p:nvPicPr>
          <p:cNvPr id="38916" name="Picture 9" descr="ANd9GcSBQNEHLsGeT-nX-kFMeZRgYFaLKoc8obAKtw0yENxwJXFuloZJ&amp;t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3645024"/>
            <a:ext cx="2259707" cy="2746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3887787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753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5222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554163"/>
            <a:ext cx="6769100" cy="4525962"/>
          </a:xfrm>
        </p:spPr>
      </p:pic>
    </p:spTree>
  </p:cSld>
  <p:clrMapOvr>
    <a:masterClrMapping/>
  </p:clrMapOvr>
  <p:transition spd="slow" advTm="2853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7" descr="ANd9GcSg78v6Z66ffkLdMWXhwf9PmguqHQ9lKFawzBFaqsj14suzzuBD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2924944"/>
            <a:ext cx="1412875" cy="188277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1628775"/>
            <a:ext cx="7740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pl-PL" sz="3200" b="1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  <a:t>Mimo wszystko najbardziej tęskniliśmy za … </a:t>
            </a:r>
            <a:br>
              <a:rPr lang="pl-PL" sz="3200" b="1" dirty="0">
                <a:solidFill>
                  <a:schemeClr val="tx2"/>
                </a:solidFill>
                <a:latin typeface="Monotype Corsiva" panose="03010101010201010101" pitchFamily="66" charset="0"/>
                <a:cs typeface="+mn-cs"/>
              </a:rPr>
            </a:b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S Z K O Ł Ą</a:t>
            </a:r>
          </a:p>
        </p:txBody>
      </p:sp>
    </p:spTree>
  </p:cSld>
  <p:clrMapOvr>
    <a:masterClrMapping/>
  </p:clrMapOvr>
  <p:transition spd="slow" advTm="2216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powrót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5427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557338"/>
            <a:ext cx="5111750" cy="4525962"/>
          </a:xfrm>
        </p:spPr>
      </p:pic>
    </p:spTree>
  </p:cSld>
  <p:clrMapOvr>
    <a:masterClrMapping/>
  </p:clrMapOvr>
  <p:transition spd="slow" advTm="2415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braz 020"/>
          <p:cNvPicPr>
            <a:picLocks noChangeAspect="1" noChangeArrowheads="1"/>
          </p:cNvPicPr>
          <p:nvPr/>
        </p:nvPicPr>
        <p:blipFill>
          <a:blip r:embed="rId2">
            <a:lum bright="16000" contrast="20000"/>
          </a:blip>
          <a:srcRect/>
          <a:stretch>
            <a:fillRect/>
          </a:stretch>
        </p:blipFill>
        <p:spPr bwMode="auto">
          <a:xfrm>
            <a:off x="428596" y="-477276"/>
            <a:ext cx="9429784" cy="73352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66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err="1">
                <a:latin typeface="Monotype Corsiva" panose="03010101010201010101" pitchFamily="66" charset="0"/>
              </a:rPr>
              <a:t>Die</a:t>
            </a:r>
            <a:r>
              <a:rPr lang="pl-PL" dirty="0">
                <a:latin typeface="Monotype Corsiva" panose="03010101010201010101" pitchFamily="66" charset="0"/>
              </a:rPr>
              <a:t> </a:t>
            </a:r>
            <a:r>
              <a:rPr lang="pl-PL" dirty="0" err="1" smtClean="0">
                <a:latin typeface="Monotype Corsiva" panose="03010101010201010101" pitchFamily="66" charset="0"/>
              </a:rPr>
              <a:t>RÜckfahrt</a:t>
            </a:r>
            <a:r>
              <a:rPr lang="pl-PL" dirty="0" smtClean="0">
                <a:latin typeface="Monotype Corsiva" panose="03010101010201010101" pitchFamily="66" charset="0"/>
              </a:rPr>
              <a:t> </a:t>
            </a:r>
            <a:r>
              <a:rPr lang="pl-PL" dirty="0">
                <a:latin typeface="Monotype Corsiva" panose="03010101010201010101" pitchFamily="66" charset="0"/>
              </a:rPr>
              <a:t>do szkoły</a:t>
            </a:r>
          </a:p>
        </p:txBody>
      </p:sp>
      <p:pic>
        <p:nvPicPr>
          <p:cNvPr id="55300" name="Picture 9" descr="http://www.kobylanka.edu.pl/userfiles/image/foto/ucz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357438"/>
            <a:ext cx="29321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23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Czas na rozpowszechniani rezultatów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56323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363" y="1554163"/>
            <a:ext cx="6035675" cy="4525962"/>
          </a:xfrm>
        </p:spPr>
      </p:pic>
    </p:spTree>
  </p:cSld>
  <p:clrMapOvr>
    <a:masterClrMapping/>
  </p:clrMapOvr>
  <p:transition spd="slow" advTm="3993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57347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" y="457200"/>
            <a:ext cx="4191000" cy="3257550"/>
          </a:xfrm>
        </p:spPr>
      </p:pic>
      <p:pic>
        <p:nvPicPr>
          <p:cNvPr id="57348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113" y="457200"/>
            <a:ext cx="4343400" cy="3257550"/>
          </a:xfrm>
        </p:spPr>
      </p:pic>
      <p:pic>
        <p:nvPicPr>
          <p:cNvPr id="57349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302000"/>
            <a:ext cx="3987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07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2971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l-PL" sz="4000" b="1" dirty="0" smtClean="0">
                <a:latin typeface="Monotype Corsiva" panose="03010101010201010101" pitchFamily="66" charset="0"/>
              </a:rPr>
              <a:t>Warsztaty i Pokaz kulinarny </a:t>
            </a:r>
            <a:br>
              <a:rPr lang="pl-PL" sz="4000" b="1" dirty="0" smtClean="0">
                <a:latin typeface="Monotype Corsiva" panose="03010101010201010101" pitchFamily="66" charset="0"/>
              </a:rPr>
            </a:br>
            <a:r>
              <a:rPr lang="pl-PL" sz="4000" b="1" dirty="0" smtClean="0">
                <a:latin typeface="Monotype Corsiva" panose="03010101010201010101" pitchFamily="66" charset="0"/>
              </a:rPr>
              <a:t>kuchnia niemiecka</a:t>
            </a:r>
            <a:endParaRPr lang="pl-PL" sz="4000" b="1" dirty="0">
              <a:latin typeface="Monotype Corsiva" panose="03010101010201010101" pitchFamily="66" charset="0"/>
            </a:endParaRPr>
          </a:p>
        </p:txBody>
      </p:sp>
      <p:sp>
        <p:nvSpPr>
          <p:cNvPr id="58371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5661025"/>
            <a:ext cx="4343400" cy="663575"/>
          </a:xfrm>
        </p:spPr>
        <p:txBody>
          <a:bodyPr/>
          <a:lstStyle/>
          <a:p>
            <a:endParaRPr lang="pl-PL" altLang="pl-PL" smtClean="0"/>
          </a:p>
        </p:txBody>
      </p:sp>
      <p:sp>
        <p:nvSpPr>
          <p:cNvPr id="58372" name="Symbol zastępczy zawartości 6"/>
          <p:cNvSpPr>
            <a:spLocks noGrp="1"/>
          </p:cNvSpPr>
          <p:nvPr>
            <p:ph sz="half" idx="1"/>
          </p:nvPr>
        </p:nvSpPr>
        <p:spPr>
          <a:xfrm>
            <a:off x="298450" y="2852738"/>
            <a:ext cx="8161338" cy="3471862"/>
          </a:xfrm>
        </p:spPr>
        <p:txBody>
          <a:bodyPr/>
          <a:lstStyle/>
          <a:p>
            <a:r>
              <a:rPr lang="pl-PL" altLang="pl-PL" b="1" smtClean="0">
                <a:latin typeface="Monotype Corsiva" pitchFamily="66" charset="0"/>
              </a:rPr>
              <a:t>Dla przybyłych gości przygotowaliśmy zbiór przepisów  </a:t>
            </a:r>
            <a:br>
              <a:rPr lang="pl-PL" altLang="pl-PL" b="1" smtClean="0">
                <a:latin typeface="Monotype Corsiva" pitchFamily="66" charset="0"/>
              </a:rPr>
            </a:br>
            <a:r>
              <a:rPr lang="pl-PL" altLang="pl-PL" b="1" smtClean="0">
                <a:latin typeface="Monotype Corsiva" pitchFamily="66" charset="0"/>
              </a:rPr>
              <a:t>kuchni niemieckiej, które proponujemy wykonać </a:t>
            </a:r>
            <a:br>
              <a:rPr lang="pl-PL" altLang="pl-PL" b="1" smtClean="0">
                <a:latin typeface="Monotype Corsiva" pitchFamily="66" charset="0"/>
              </a:rPr>
            </a:br>
            <a:r>
              <a:rPr lang="pl-PL" altLang="pl-PL" b="1" smtClean="0">
                <a:latin typeface="Monotype Corsiva" pitchFamily="66" charset="0"/>
              </a:rPr>
              <a:t>w domu</a:t>
            </a:r>
          </a:p>
          <a:p>
            <a:r>
              <a:rPr lang="pl-PL" altLang="pl-PL" b="1" smtClean="0">
                <a:latin typeface="Monotype Corsiva" pitchFamily="66" charset="0"/>
              </a:rPr>
              <a:t>Wykonaliśmy kilka potraw aby  zaprezentować nasze umiejętności zawodowe nabyte podczas stażu w Niemczech</a:t>
            </a:r>
            <a:endParaRPr lang="pl-PL" altLang="pl-PL" smtClean="0"/>
          </a:p>
        </p:txBody>
      </p:sp>
    </p:spTree>
  </p:cSld>
  <p:clrMapOvr>
    <a:masterClrMapping/>
  </p:clrMapOvr>
  <p:transition spd="slow" advTm="7301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115888"/>
            <a:ext cx="8686800" cy="433387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pl-PL" sz="2400" b="1" dirty="0">
              <a:latin typeface="Monotype Corsiva" panose="03010101010201010101" pitchFamily="66" charset="0"/>
            </a:endParaRPr>
          </a:p>
        </p:txBody>
      </p:sp>
      <p:graphicFrame>
        <p:nvGraphicFramePr>
          <p:cNvPr id="59395" name="Symbol zastępczy zawartości 4"/>
          <p:cNvGraphicFramePr>
            <a:graphicFrameLocks noGrp="1" noChangeAspect="1"/>
          </p:cNvGraphicFramePr>
          <p:nvPr>
            <p:ph sz="half" idx="1"/>
          </p:nvPr>
        </p:nvGraphicFramePr>
        <p:xfrm>
          <a:off x="-2124075" y="1844675"/>
          <a:ext cx="6480175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Dokument" r:id="rId4" imgW="8906542" imgH="5594384" progId="Word.Document.12">
                  <p:embed/>
                </p:oleObj>
              </mc:Choice>
              <mc:Fallback>
                <p:oleObj name="Dokument" r:id="rId4" imgW="8906542" imgH="5594384" progId="Word.Document.12">
                  <p:embed/>
                  <p:pic>
                    <p:nvPicPr>
                      <p:cNvPr id="0" name="Symbol zastępczy zawartości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24075" y="1844675"/>
                        <a:ext cx="6480175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6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3775" y="2225675"/>
            <a:ext cx="4184650" cy="3198813"/>
          </a:xfrm>
        </p:spPr>
      </p:pic>
    </p:spTree>
  </p:cSld>
  <p:clrMapOvr>
    <a:masterClrMapping/>
  </p:clrMapOvr>
  <p:transition spd="slow" advTm="4904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243608"/>
          </a:xfrm>
        </p:spPr>
        <p:txBody>
          <a:bodyPr/>
          <a:lstStyle/>
          <a:p>
            <a:pPr algn="ctr">
              <a:defRPr/>
            </a:pPr>
            <a:r>
              <a:rPr lang="pl-PL" sz="2000" b="1" dirty="0" smtClean="0">
                <a:latin typeface="Monotype Corsiva" panose="03010101010201010101" pitchFamily="66" charset="0"/>
              </a:rPr>
              <a:t>Z Otrzymanych słowników, rozmówek </a:t>
            </a:r>
            <a:r>
              <a:rPr lang="pl-PL" sz="2000" b="1" dirty="0">
                <a:latin typeface="Monotype Corsiva" panose="03010101010201010101" pitchFamily="66" charset="0"/>
              </a:rPr>
              <a:t> </a:t>
            </a:r>
            <a:r>
              <a:rPr lang="pl-PL" sz="2000" b="1" dirty="0" smtClean="0">
                <a:latin typeface="Monotype Corsiva" panose="03010101010201010101" pitchFamily="66" charset="0"/>
              </a:rPr>
              <a:t>uczyliśmy się </a:t>
            </a:r>
            <a:br>
              <a:rPr lang="pl-PL" sz="2000" b="1" dirty="0" smtClean="0">
                <a:latin typeface="Monotype Corsiva" panose="03010101010201010101" pitchFamily="66" charset="0"/>
              </a:rPr>
            </a:br>
            <a:r>
              <a:rPr lang="pl-PL" sz="2000" b="1" dirty="0" smtClean="0">
                <a:latin typeface="Monotype Corsiva" panose="03010101010201010101" pitchFamily="66" charset="0"/>
              </a:rPr>
              <a:t>zastosowania języka  w różnych okolicznościach</a:t>
            </a:r>
            <a:endParaRPr lang="pl-PL" sz="2000" b="1" dirty="0">
              <a:latin typeface="Monotype Corsiva" panose="03010101010201010101" pitchFamily="66" charset="0"/>
            </a:endParaRPr>
          </a:p>
        </p:txBody>
      </p:sp>
      <p:pic>
        <p:nvPicPr>
          <p:cNvPr id="14339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00213"/>
            <a:ext cx="4359275" cy="3282950"/>
          </a:xfrm>
        </p:spPr>
      </p:pic>
      <p:pic>
        <p:nvPicPr>
          <p:cNvPr id="14340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4088" y="2997200"/>
            <a:ext cx="4130675" cy="3046413"/>
          </a:xfrm>
        </p:spPr>
      </p:pic>
    </p:spTree>
  </p:cSld>
  <p:clrMapOvr>
    <a:masterClrMapping/>
  </p:clrMapOvr>
  <p:transition spd="slow" advTm="6274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Przygotowujemy potrawy z poznanych receptur podczas stażu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60419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1916113"/>
            <a:ext cx="4191000" cy="3989387"/>
          </a:xfrm>
        </p:spPr>
      </p:pic>
      <p:pic>
        <p:nvPicPr>
          <p:cNvPr id="60420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349500"/>
            <a:ext cx="4343400" cy="3990975"/>
          </a:xfrm>
        </p:spPr>
      </p:pic>
    </p:spTree>
  </p:cSld>
  <p:clrMapOvr>
    <a:masterClrMapping/>
  </p:clrMapOvr>
  <p:transition spd="slow" advTm="4585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171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Dzielimy się przepisami z przybyłymi gośćmi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61443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989138"/>
            <a:ext cx="4191000" cy="3143250"/>
          </a:xfrm>
        </p:spPr>
      </p:pic>
      <p:pic>
        <p:nvPicPr>
          <p:cNvPr id="61444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781300"/>
            <a:ext cx="4343400" cy="3200400"/>
          </a:xfrm>
        </p:spPr>
      </p:pic>
    </p:spTree>
  </p:cSld>
  <p:clrMapOvr>
    <a:masterClrMapping/>
  </p:clrMapOvr>
  <p:transition spd="slow" advTm="5389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24360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l-PL" sz="2400" b="1" dirty="0" smtClean="0">
                <a:latin typeface="Monotype Corsiva" panose="03010101010201010101" pitchFamily="66" charset="0"/>
              </a:rPr>
              <a:t>Podczas degustacji udzielamy porad i wskazówek prawidłowego przygotowania potraw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  <p:pic>
        <p:nvPicPr>
          <p:cNvPr id="62467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44675"/>
            <a:ext cx="4343400" cy="3689350"/>
          </a:xfrm>
        </p:spPr>
      </p:pic>
      <p:pic>
        <p:nvPicPr>
          <p:cNvPr id="6246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844675"/>
            <a:ext cx="4191000" cy="3689350"/>
          </a:xfrm>
        </p:spPr>
      </p:pic>
    </p:spTree>
  </p:cSld>
  <p:clrMapOvr>
    <a:masterClrMapping/>
  </p:clrMapOvr>
  <p:transition spd="slow" advTm="2709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Oto  kilka propozycji których  nauczyliśmy się w </a:t>
            </a:r>
            <a:r>
              <a:rPr lang="pl-PL" b="1" dirty="0" err="1" smtClean="0">
                <a:latin typeface="Monotype Corsiva" panose="03010101010201010101" pitchFamily="66" charset="0"/>
              </a:rPr>
              <a:t>niemczech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63491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43605">
            <a:off x="1790700" y="2390775"/>
            <a:ext cx="5708650" cy="3143250"/>
          </a:xfrm>
        </p:spPr>
      </p:pic>
      <p:sp>
        <p:nvSpPr>
          <p:cNvPr id="63492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  <p:transition spd="slow" advTm="3286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/>
              <a:t>				</a:t>
            </a:r>
            <a:r>
              <a:rPr lang="pl-PL" dirty="0" smtClean="0">
                <a:latin typeface="Monotype Corsiva" panose="03010101010201010101" pitchFamily="66" charset="0"/>
              </a:rPr>
              <a:t>znakomite przystawki	</a:t>
            </a:r>
            <a:endParaRPr lang="pl-PL" dirty="0">
              <a:latin typeface="Monotype Corsiva" panose="03010101010201010101" pitchFamily="66" charset="0"/>
            </a:endParaRPr>
          </a:p>
        </p:txBody>
      </p:sp>
      <p:pic>
        <p:nvPicPr>
          <p:cNvPr id="6451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4" r="4810"/>
          <a:stretch>
            <a:fillRect/>
          </a:stretch>
        </p:blipFill>
        <p:spPr>
          <a:xfrm>
            <a:off x="-119063" y="892175"/>
            <a:ext cx="3582988" cy="3400425"/>
          </a:xfrm>
        </p:spPr>
      </p:pic>
      <p:pic>
        <p:nvPicPr>
          <p:cNvPr id="6451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0"/>
          <a:stretch>
            <a:fillRect/>
          </a:stretch>
        </p:blipFill>
        <p:spPr>
          <a:xfrm>
            <a:off x="2697163" y="2074863"/>
            <a:ext cx="3529012" cy="3500437"/>
          </a:xfrm>
        </p:spPr>
      </p:pic>
      <p:pic>
        <p:nvPicPr>
          <p:cNvPr id="64517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4" r="4810"/>
          <a:stretch>
            <a:fillRect/>
          </a:stretch>
        </p:blipFill>
        <p:spPr bwMode="auto">
          <a:xfrm>
            <a:off x="5562600" y="3422650"/>
            <a:ext cx="35814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170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84124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/>
              <a:t>        </a:t>
            </a:r>
            <a:r>
              <a:rPr lang="pl-PL" b="1" dirty="0" smtClean="0">
                <a:latin typeface="Monotype Corsiva" panose="03010101010201010101" pitchFamily="66" charset="0"/>
              </a:rPr>
              <a:t>Golonka 		 sałatka ziemniaczana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65539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460500"/>
            <a:ext cx="3455987" cy="4429125"/>
          </a:xfrm>
        </p:spPr>
      </p:pic>
      <p:pic>
        <p:nvPicPr>
          <p:cNvPr id="65540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3443287" cy="4429125"/>
          </a:xfrm>
        </p:spPr>
      </p:pic>
    </p:spTree>
  </p:cSld>
  <p:clrMapOvr>
    <a:masterClrMapping/>
  </p:clrMapOvr>
  <p:transition spd="slow" advTm="2190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>
                <a:latin typeface="Monotype Corsiva" panose="03010101010201010101" pitchFamily="66" charset="0"/>
              </a:rPr>
              <a:t>     na podsumowanie mus bawarski</a:t>
            </a:r>
            <a:endParaRPr lang="pl-PL" dirty="0">
              <a:latin typeface="Monotype Corsiva" panose="03010101010201010101" pitchFamily="66" charset="0"/>
            </a:endParaRPr>
          </a:p>
        </p:txBody>
      </p:sp>
      <p:pic>
        <p:nvPicPr>
          <p:cNvPr id="66563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4900"/>
          <a:stretch>
            <a:fillRect/>
          </a:stretch>
        </p:blipFill>
        <p:spPr>
          <a:xfrm>
            <a:off x="1979613" y="1844675"/>
            <a:ext cx="4391025" cy="4105275"/>
          </a:xfrm>
        </p:spPr>
      </p:pic>
      <p:sp>
        <p:nvSpPr>
          <p:cNvPr id="6656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  <p:transition spd="slow" advTm="2244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polska.lu/informatorium/doku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5000636"/>
            <a:ext cx="1571636" cy="166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>
                <a:latin typeface="Monotype Corsiva" panose="03010101010201010101" pitchFamily="66" charset="0"/>
              </a:rPr>
              <a:t>ZDOBYCIE KWALIFIKACJI ZAWODOWYCH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428750"/>
            <a:ext cx="8686800" cy="3937000"/>
          </a:xfrm>
        </p:spPr>
        <p:txBody>
          <a:bodyPr/>
          <a:lstStyle/>
          <a:p>
            <a:pPr eaLnBrk="1" hangingPunct="1"/>
            <a:endParaRPr lang="pl-PL" altLang="pl-PL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pl-PL" altLang="pl-PL" smtClean="0">
                <a:latin typeface="Monotype Corsiva" pitchFamily="66" charset="0"/>
              </a:rPr>
              <a:t>Zwieńczeniem odbytego stażu było otrzymanie certyfikatów i EUROPASSÓW potwierdzających nasze umiejętności i kompetencje zawodowe. </a:t>
            </a:r>
            <a:br>
              <a:rPr lang="pl-PL" altLang="pl-PL" smtClean="0">
                <a:latin typeface="Monotype Corsiva" pitchFamily="66" charset="0"/>
              </a:rPr>
            </a:br>
            <a:r>
              <a:rPr lang="pl-PL" altLang="pl-PL" smtClean="0">
                <a:latin typeface="Monotype Corsiva" pitchFamily="66" charset="0"/>
              </a:rPr>
              <a:t>Honorują je wszystkie kraje Unii Europejskiej. EUROPASS to dziś dodatkowy atut na rynku pracy </a:t>
            </a:r>
            <a:br>
              <a:rPr lang="pl-PL" altLang="pl-PL" smtClean="0">
                <a:latin typeface="Monotype Corsiva" pitchFamily="66" charset="0"/>
              </a:rPr>
            </a:br>
            <a:r>
              <a:rPr lang="pl-PL" altLang="pl-PL" smtClean="0">
                <a:latin typeface="Monotype Corsiva" pitchFamily="66" charset="0"/>
              </a:rPr>
              <a:t>w Polsce i za granicą. </a:t>
            </a:r>
          </a:p>
        </p:txBody>
      </p:sp>
    </p:spTree>
  </p:cSld>
  <p:clrMapOvr>
    <a:masterClrMapping/>
  </p:clrMapOvr>
  <p:transition spd="slow" advTm="7179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68611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96975"/>
            <a:ext cx="8351837" cy="4895850"/>
          </a:xfrm>
        </p:spPr>
      </p:pic>
    </p:spTree>
  </p:cSld>
  <p:clrMapOvr>
    <a:masterClrMapping/>
  </p:clrMapOvr>
  <p:transition spd="slow" advTm="2257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U lekarza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15363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84313"/>
            <a:ext cx="4384675" cy="3098800"/>
          </a:xfrm>
        </p:spPr>
      </p:pic>
      <p:pic>
        <p:nvPicPr>
          <p:cNvPr id="15364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73463"/>
            <a:ext cx="4779962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48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pl-PL" b="1" dirty="0" smtClean="0">
                <a:latin typeface="Monotype Corsiva" panose="03010101010201010101" pitchFamily="66" charset="0"/>
              </a:rPr>
              <a:t>W KUCHNI </a:t>
            </a:r>
            <a:r>
              <a:rPr lang="pl-PL" b="1" dirty="0" err="1" smtClean="0">
                <a:latin typeface="Monotype Corsiva" panose="03010101010201010101" pitchFamily="66" charset="0"/>
              </a:rPr>
              <a:t>itp</a:t>
            </a:r>
            <a:r>
              <a:rPr lang="pl-PL" b="1" dirty="0" smtClean="0">
                <a:latin typeface="Monotype Corsiva" panose="03010101010201010101" pitchFamily="66" charset="0"/>
              </a:rPr>
              <a:t>…</a:t>
            </a:r>
            <a:endParaRPr lang="pl-PL" b="1" dirty="0">
              <a:latin typeface="Monotype Corsiva" panose="03010101010201010101" pitchFamily="66" charset="0"/>
            </a:endParaRPr>
          </a:p>
        </p:txBody>
      </p:sp>
      <p:pic>
        <p:nvPicPr>
          <p:cNvPr id="1638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38" y="1268413"/>
            <a:ext cx="4024312" cy="2808287"/>
          </a:xfrm>
        </p:spPr>
      </p:pic>
      <p:pic>
        <p:nvPicPr>
          <p:cNvPr id="16388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3213100"/>
            <a:ext cx="477996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42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2997" y="-171400"/>
            <a:ext cx="8686800" cy="1872208"/>
          </a:xfrm>
        </p:spPr>
        <p:txBody>
          <a:bodyPr/>
          <a:lstStyle/>
          <a:p>
            <a:pPr algn="ctr">
              <a:defRPr/>
            </a:pPr>
            <a:r>
              <a:rPr lang="pl-PL" sz="3200" b="1" dirty="0" smtClean="0">
                <a:latin typeface="Monotype Corsiva" panose="03010101010201010101" pitchFamily="66" charset="0"/>
              </a:rPr>
              <a:t>Także wzięliśmy </a:t>
            </a:r>
            <a:r>
              <a:rPr lang="pl-PL" sz="3200" b="1" dirty="0">
                <a:latin typeface="Monotype Corsiva" panose="03010101010201010101" pitchFamily="66" charset="0"/>
              </a:rPr>
              <a:t>udział </a:t>
            </a:r>
            <a:r>
              <a:rPr lang="pl-PL" sz="3200" b="1" dirty="0" smtClean="0">
                <a:latin typeface="Monotype Corsiva" panose="03010101010201010101" pitchFamily="66" charset="0"/>
              </a:rPr>
              <a:t>w: </a:t>
            </a:r>
            <a:endParaRPr lang="pl-PL" sz="3200" b="1" dirty="0">
              <a:latin typeface="Monotype Corsiva" panose="03010101010201010101" pitchFamily="66" charset="0"/>
            </a:endParaRPr>
          </a:p>
        </p:txBody>
      </p:sp>
      <p:sp>
        <p:nvSpPr>
          <p:cNvPr id="17411" name="Symbol zastępczy zawartości 2"/>
          <p:cNvSpPr>
            <a:spLocks noGrp="1"/>
          </p:cNvSpPr>
          <p:nvPr>
            <p:ph idx="1"/>
          </p:nvPr>
        </p:nvSpPr>
        <p:spPr>
          <a:xfrm>
            <a:off x="304800" y="2133600"/>
            <a:ext cx="8686800" cy="394652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l-PL" altLang="pl-PL" smtClean="0">
                <a:latin typeface="Monotype Corsiva" pitchFamily="66" charset="0"/>
              </a:rPr>
              <a:t>    kursie „ gotowania”,</a:t>
            </a:r>
          </a:p>
          <a:p>
            <a:pPr>
              <a:buFont typeface="Wingdings" pitchFamily="2" charset="2"/>
              <a:buChar char="v"/>
            </a:pPr>
            <a:r>
              <a:rPr lang="pl-PL" altLang="pl-PL" smtClean="0">
                <a:latin typeface="Monotype Corsiva" pitchFamily="66" charset="0"/>
              </a:rPr>
              <a:t>    kursie „urządzenia i techniki stosowane w cateringu”,</a:t>
            </a:r>
          </a:p>
          <a:p>
            <a:pPr>
              <a:buFont typeface="Wingdings" pitchFamily="2" charset="2"/>
              <a:buChar char="v"/>
            </a:pPr>
            <a:r>
              <a:rPr lang="pl-PL" altLang="pl-PL" smtClean="0">
                <a:latin typeface="Monotype Corsiva" pitchFamily="66" charset="0"/>
              </a:rPr>
              <a:t>    szkoleniu „kontrola celna, kontrola sanitarno-          	epidemiologiczna, polisa ubezpieczeniowa” </a:t>
            </a:r>
          </a:p>
        </p:txBody>
      </p:sp>
    </p:spTree>
  </p:cSld>
  <p:clrMapOvr>
    <a:masterClrMapping/>
  </p:clrMapOvr>
  <p:transition spd="slow" advTm="881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pic>
        <p:nvPicPr>
          <p:cNvPr id="1843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89138"/>
            <a:ext cx="4191000" cy="3960812"/>
          </a:xfrm>
        </p:spPr>
      </p:pic>
      <p:pic>
        <p:nvPicPr>
          <p:cNvPr id="1843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25" y="1484313"/>
            <a:ext cx="3484563" cy="4649787"/>
          </a:xfrm>
        </p:spPr>
      </p:pic>
    </p:spTree>
  </p:cSld>
  <p:clrMapOvr>
    <a:masterClrMapping/>
  </p:clrMapOvr>
  <p:transition spd="slow" advTm="2837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978</TotalTime>
  <Words>268</Words>
  <Application>Microsoft Office PowerPoint</Application>
  <PresentationFormat>Pokaz na ekranie (4:3)</PresentationFormat>
  <Paragraphs>67</Paragraphs>
  <Slides>58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8" baseType="lpstr">
      <vt:lpstr>Arial</vt:lpstr>
      <vt:lpstr>Franklin Gothic Medium</vt:lpstr>
      <vt:lpstr>Franklin Gothic Book</vt:lpstr>
      <vt:lpstr>Wingdings 2</vt:lpstr>
      <vt:lpstr>Calibri</vt:lpstr>
      <vt:lpstr>Goudy Stout</vt:lpstr>
      <vt:lpstr>Monotype Corsiva</vt:lpstr>
      <vt:lpstr>Wingdings</vt:lpstr>
      <vt:lpstr>Wędrówka</vt:lpstr>
      <vt:lpstr>Dokument</vt:lpstr>
      <vt:lpstr>Praktyki zagraniczne w ramach projektu  Leonardo da vinci </vt:lpstr>
      <vt:lpstr>Prezentacja programu PowerPoint</vt:lpstr>
      <vt:lpstr>PRAKTYKI W RAMACH PROJEKTU UNIJNEGO</vt:lpstr>
      <vt:lpstr>Przygotowując się do wyjazdu wzięliśmy udział w kursach</vt:lpstr>
      <vt:lpstr>Z Otrzymanych słowników, rozmówek  uczyliśmy się  zastosowania języka  w różnych okolicznościach</vt:lpstr>
      <vt:lpstr>U lekarza</vt:lpstr>
      <vt:lpstr>W KUCHNI itp…</vt:lpstr>
      <vt:lpstr>Także wzięliśmy udział w: </vt:lpstr>
      <vt:lpstr>Prezentacja programu PowerPoint</vt:lpstr>
      <vt:lpstr>Prezentacja programu PowerPoint</vt:lpstr>
      <vt:lpstr>Prezentacja programu PowerPoint</vt:lpstr>
      <vt:lpstr>Spotkaliśmy się Z Panem Mullerem</vt:lpstr>
      <vt:lpstr>Wzieliśmy udział w WYCIECZkach</vt:lpstr>
      <vt:lpstr>Prezentacja programu PowerPoint</vt:lpstr>
      <vt:lpstr>Prezentacja programu PowerPoint</vt:lpstr>
      <vt:lpstr>Otrzymaliśmy KIESZONKOWE…</vt:lpstr>
      <vt:lpstr>I NARESZCIE W DROGĘ</vt:lpstr>
      <vt:lpstr>Prezentacja programu PowerPoint</vt:lpstr>
      <vt:lpstr>Cel Naszej podróży…</vt:lpstr>
      <vt:lpstr>Zakwaterowanie</vt:lpstr>
      <vt:lpstr>Praktikum in Thüringen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rezultaty</vt:lpstr>
      <vt:lpstr>Prezentacja programu PowerPoint</vt:lpstr>
      <vt:lpstr>CZAS WOLNY</vt:lpstr>
      <vt:lpstr>Prezentacja programu PowerPoint</vt:lpstr>
      <vt:lpstr>Prezentacja programu PowerPoint</vt:lpstr>
      <vt:lpstr>Prezentacja programu PowerPoint</vt:lpstr>
      <vt:lpstr>Prezentacja programu PowerPoint</vt:lpstr>
      <vt:lpstr>Ulubionym zajęciem każdej kobiety w czasie wolnym były zakupy.</vt:lpstr>
      <vt:lpstr>Prezentacja programu PowerPoint</vt:lpstr>
      <vt:lpstr>Prezentacja programu PowerPoint</vt:lpstr>
      <vt:lpstr>powrót</vt:lpstr>
      <vt:lpstr>Die RÜckfahrt do szkoły</vt:lpstr>
      <vt:lpstr>Czas na rozpowszechniani rezultatów</vt:lpstr>
      <vt:lpstr>Prezentacja programu PowerPoint</vt:lpstr>
      <vt:lpstr>Warsztaty i Pokaz kulinarny  kuchnia niemiecka</vt:lpstr>
      <vt:lpstr>Prezentacja programu PowerPoint</vt:lpstr>
      <vt:lpstr>Przygotowujemy potrawy z poznanych receptur podczas stażu</vt:lpstr>
      <vt:lpstr>Dzielimy się przepisami z przybyłymi gośćmi</vt:lpstr>
      <vt:lpstr>Podczas degustacji udzielamy porad i wskazówek prawidłowego przygotowania potraw</vt:lpstr>
      <vt:lpstr>Oto  kilka propozycji których  nauczyliśmy się w niemczech</vt:lpstr>
      <vt:lpstr>    znakomite przystawki </vt:lpstr>
      <vt:lpstr>        Golonka    sałatka ziemniaczana</vt:lpstr>
      <vt:lpstr>     na podsumowanie mus bawarski</vt:lpstr>
      <vt:lpstr>ZDOBYCIE KWALIFIKACJI ZAWODOWYCH</vt:lpstr>
      <vt:lpstr>Prezentacja programu PowerPoint</vt:lpstr>
    </vt:vector>
  </TitlesOfParts>
  <Company>Szkoła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zagraniczne Turyngia</dc:title>
  <dc:creator>ZSCzudec</dc:creator>
  <cp:lastModifiedBy>Użytkownik systemu Windows</cp:lastModifiedBy>
  <cp:revision>83</cp:revision>
  <dcterms:created xsi:type="dcterms:W3CDTF">2011-04-13T10:48:39Z</dcterms:created>
  <dcterms:modified xsi:type="dcterms:W3CDTF">2020-02-09T14:37:51Z</dcterms:modified>
</cp:coreProperties>
</file>